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64" r:id="rId2"/>
    <p:sldId id="266" r:id="rId3"/>
    <p:sldId id="267" r:id="rId4"/>
    <p:sldId id="268" r:id="rId5"/>
    <p:sldId id="366" r:id="rId6"/>
    <p:sldId id="319" r:id="rId7"/>
    <p:sldId id="365" r:id="rId8"/>
    <p:sldId id="369" r:id="rId9"/>
    <p:sldId id="367" r:id="rId10"/>
    <p:sldId id="389" r:id="rId11"/>
    <p:sldId id="390" r:id="rId12"/>
    <p:sldId id="391" r:id="rId13"/>
    <p:sldId id="368" r:id="rId1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64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0FD8D-6B9B-D842-8120-25FAEF3BE94B}" type="datetimeFigureOut">
              <a:rPr lang="en-US" smtClean="0"/>
              <a:t>1/10/22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EF37A7-9B9B-4E45-893D-5245DC21A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3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54399cf6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54399cf6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19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91f5e9b9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91f5e9b9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496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54399cf67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54399cf67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38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nb-NO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716650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31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583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609563" y="273423"/>
            <a:ext cx="109716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609563" y="1604399"/>
            <a:ext cx="10971600" cy="3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091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04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nb-NO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428891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2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nb-NO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nb-NO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6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6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91803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nb-NO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nb-NO"/>
              <a:t>Click to edit Master text styles</a:t>
            </a:r>
          </a:p>
          <a:p>
            <a:pPr lvl="1" eaLnBrk="1" latinLnBrk="0" hangingPunct="1"/>
            <a:r>
              <a:rPr lang="nb-NO"/>
              <a:t>Second level</a:t>
            </a:r>
          </a:p>
          <a:p>
            <a:pPr lvl="2" eaLnBrk="1" latinLnBrk="0" hangingPunct="1"/>
            <a:r>
              <a:rPr lang="nb-NO"/>
              <a:t>Third level</a:t>
            </a:r>
          </a:p>
          <a:p>
            <a:pPr lvl="3" eaLnBrk="1" latinLnBrk="0" hangingPunct="1"/>
            <a:r>
              <a:rPr lang="nb-NO"/>
              <a:t>Fourth level</a:t>
            </a:r>
          </a:p>
          <a:p>
            <a:pPr lvl="4" eaLnBrk="1" latinLnBrk="0" hangingPunct="1"/>
            <a:r>
              <a:rPr lang="nb-NO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marL="0" indent="0" algn="l" eaLnBrk="1" latinLnBrk="0" hangingPunct="1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nb-NO"/>
              <a:t>Drag picture to placeholder or click icon to add</a:t>
            </a:r>
            <a:endParaRPr kumimoji="0" lang="en-US" dirty="0"/>
          </a:p>
        </p:txBody>
      </p:sp>
      <p:sp>
        <p:nvSpPr>
          <p:cNvPr id="9" name="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nb-NO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918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nb-NO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nb-NO"/>
              <a:t>Click to edit Master text styles</a:t>
            </a:r>
          </a:p>
          <a:p>
            <a:pPr lvl="1" eaLnBrk="1" latinLnBrk="0" hangingPunct="1"/>
            <a:r>
              <a:rPr kumimoji="0" lang="nb-NO"/>
              <a:t>Second level</a:t>
            </a:r>
          </a:p>
          <a:p>
            <a:pPr lvl="2" eaLnBrk="1" latinLnBrk="0" hangingPunct="1"/>
            <a:r>
              <a:rPr kumimoji="0" lang="nb-NO"/>
              <a:t>Third level</a:t>
            </a:r>
          </a:p>
          <a:p>
            <a:pPr lvl="3" eaLnBrk="1" latinLnBrk="0" hangingPunct="1"/>
            <a:r>
              <a:rPr kumimoji="0" lang="nb-NO"/>
              <a:t>Fourth level</a:t>
            </a:r>
          </a:p>
          <a:p>
            <a:pPr lvl="4" eaLnBrk="1" latinLnBrk="0" hangingPunct="1"/>
            <a:r>
              <a:rPr kumimoji="0" lang="nb-NO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AD896ED8-96AC-E542-8595-1841DE05684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D851101C-E61A-5641-A757-628255238FDD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068497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ent-and@math.uio.no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i.org/10.1093/brain/awaa443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9608" y="462206"/>
            <a:ext cx="7498080" cy="1143000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Mek3700 / Mek4700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03C449DC-BBB6-414E-824F-3DB18DF8B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3122" y="2020676"/>
            <a:ext cx="7904566" cy="3741145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Kent-Andre Mardal: </a:t>
            </a:r>
          </a:p>
          <a:p>
            <a:r>
              <a:rPr lang="en-US" dirty="0">
                <a:hlinkClick r:id="rId2"/>
              </a:rPr>
              <a:t>kent-and@math.uio.no</a:t>
            </a:r>
            <a:endParaRPr lang="en-US" dirty="0"/>
          </a:p>
          <a:p>
            <a:r>
              <a:rPr lang="en-US" dirty="0"/>
              <a:t>Overview: Project based course</a:t>
            </a:r>
          </a:p>
          <a:p>
            <a:r>
              <a:rPr lang="en-US" dirty="0"/>
              <a:t>3x projects of length 1 month each</a:t>
            </a:r>
          </a:p>
          <a:p>
            <a:r>
              <a:rPr lang="en-US" dirty="0"/>
              <a:t>3x project reports combined with oral presentations</a:t>
            </a:r>
          </a:p>
          <a:p>
            <a:r>
              <a:rPr lang="en-US" dirty="0"/>
              <a:t>Team work </a:t>
            </a:r>
          </a:p>
          <a:p>
            <a:r>
              <a:rPr lang="en-US" dirty="0"/>
              <a:t>The projects and work are closer to the situation in during a MSc or PhD, or in working life where exact answers are not available and where the terrain is unexplored </a:t>
            </a:r>
          </a:p>
          <a:p>
            <a:r>
              <a:rPr lang="en-US" dirty="0"/>
              <a:t>The projects involves mathematics and program with application to neuroscience topics</a:t>
            </a:r>
          </a:p>
          <a:p>
            <a:r>
              <a:rPr lang="en-US" dirty="0"/>
              <a:t> Topics: transport mechanisms </a:t>
            </a:r>
          </a:p>
          <a:p>
            <a:pPr lvl="1"/>
            <a:r>
              <a:rPr lang="en-US" dirty="0"/>
              <a:t>- waste clearance during sleep</a:t>
            </a:r>
          </a:p>
          <a:p>
            <a:pPr lvl="1"/>
            <a:r>
              <a:rPr lang="en-US" dirty="0"/>
              <a:t>- delivery of oxygen</a:t>
            </a:r>
          </a:p>
          <a:p>
            <a:pPr lvl="1"/>
            <a:r>
              <a:rPr lang="en-US" dirty="0"/>
              <a:t>- aggregation of information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66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57372" y="578223"/>
            <a:ext cx="8228700" cy="114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GB" sz="2400" dirty="0">
                <a:solidFill>
                  <a:schemeClr val="tx2"/>
                </a:solidFill>
                <a:latin typeface="Alegreya ExtraBold"/>
                <a:ea typeface="Alegreya ExtraBold"/>
                <a:cs typeface="Alegreya ExtraBold"/>
                <a:sym typeface="Alegreya ExtraBold"/>
              </a:rPr>
              <a:t>Dementia is associated with sleep disorders and accumulation of toxic metabolic waste -- the effect of sleep on waste clearance from the human brain is not understood</a:t>
            </a:r>
            <a:endParaRPr sz="2400" dirty="0">
              <a:solidFill>
                <a:schemeClr val="tx2"/>
              </a:solidFill>
              <a:latin typeface="Alegreya ExtraBold"/>
              <a:ea typeface="Alegreya ExtraBold"/>
              <a:cs typeface="Alegreya ExtraBold"/>
              <a:sym typeface="Alegreya ExtraBold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l="15583" b="66333"/>
          <a:stretch/>
        </p:blipFill>
        <p:spPr>
          <a:xfrm>
            <a:off x="1754677" y="2136472"/>
            <a:ext cx="8834099" cy="310406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719336" y="5407418"/>
            <a:ext cx="76576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Fluid flow in 24 young (avg. 41 years) patients with </a:t>
            </a:r>
          </a:p>
          <a:p>
            <a:r>
              <a:rPr lang="en-US" dirty="0"/>
              <a:t>cerebrospinal fluid disorders where investigated under normal condition (17) and sleep deprived (7). MRI images taken several times throughout 48 hours.</a:t>
            </a:r>
          </a:p>
          <a:p>
            <a:r>
              <a:rPr lang="nb-NO" u="sng" dirty="0">
                <a:hlinkClick r:id="rId4"/>
              </a:rPr>
              <a:t>https://doi.org/10.1093/brain/awaa443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440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02" y="1113423"/>
            <a:ext cx="8839201" cy="491868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1788025" y="6157067"/>
            <a:ext cx="87993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Baseline	           2 </a:t>
            </a:r>
            <a:r>
              <a:rPr lang="en-GB" dirty="0" err="1">
                <a:solidFill>
                  <a:schemeClr val="tx2"/>
                </a:solidFill>
              </a:rPr>
              <a:t>hrs</a:t>
            </a:r>
            <a:r>
              <a:rPr lang="en-GB" dirty="0">
                <a:solidFill>
                  <a:schemeClr val="tx2"/>
                </a:solidFill>
              </a:rPr>
              <a:t>	           5 </a:t>
            </a:r>
            <a:r>
              <a:rPr lang="en-GB" dirty="0" err="1">
                <a:solidFill>
                  <a:schemeClr val="tx2"/>
                </a:solidFill>
              </a:rPr>
              <a:t>hrs</a:t>
            </a:r>
            <a:r>
              <a:rPr lang="en-GB" dirty="0">
                <a:solidFill>
                  <a:schemeClr val="tx2"/>
                </a:solidFill>
              </a:rPr>
              <a:t>	        24 </a:t>
            </a:r>
            <a:r>
              <a:rPr lang="en-GB" dirty="0" err="1">
                <a:solidFill>
                  <a:schemeClr val="tx2"/>
                </a:solidFill>
              </a:rPr>
              <a:t>hrs</a:t>
            </a:r>
            <a:r>
              <a:rPr lang="en-GB" dirty="0">
                <a:solidFill>
                  <a:schemeClr val="tx2"/>
                </a:solidFill>
              </a:rPr>
              <a:t>		      48 </a:t>
            </a:r>
            <a:r>
              <a:rPr lang="en-GB" dirty="0" err="1">
                <a:solidFill>
                  <a:schemeClr val="tx2"/>
                </a:solidFill>
              </a:rPr>
              <a:t>hrs</a:t>
            </a:r>
            <a:r>
              <a:rPr lang="en-GB" dirty="0">
                <a:solidFill>
                  <a:schemeClr val="tx2"/>
                </a:solidFill>
              </a:rPr>
              <a:t>	 	   4 weeks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1924225" y="-132967"/>
            <a:ext cx="8590500" cy="141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GB" sz="29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24 patients underwent </a:t>
            </a:r>
            <a:r>
              <a:rPr lang="en-GB" sz="2900" dirty="0" err="1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gMRI</a:t>
            </a:r>
            <a:r>
              <a:rPr lang="en-GB" sz="2900" dirty="0">
                <a:solidFill>
                  <a:schemeClr val="tx2"/>
                </a:solidFill>
                <a:latin typeface="Calibri"/>
                <a:ea typeface="Calibri"/>
                <a:cs typeface="Calibri"/>
                <a:sym typeface="Calibri"/>
              </a:rPr>
              <a:t> to assess molecular clearance from the brain</a:t>
            </a:r>
            <a:endParaRPr sz="2900" dirty="0">
              <a:solidFill>
                <a:schemeClr val="tx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6019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290" y="0"/>
            <a:ext cx="738716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63;p31">
            <a:extLst>
              <a:ext uri="{FF2B5EF4-FFF2-40B4-BE49-F238E27FC236}">
                <a16:creationId xmlns:a16="http://schemas.microsoft.com/office/drawing/2014/main" id="{BC920227-1089-FA4E-8928-171A4C12D16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153" r="48104" b="65165"/>
          <a:stretch/>
        </p:blipFill>
        <p:spPr>
          <a:xfrm>
            <a:off x="9011799" y="1266940"/>
            <a:ext cx="3360152" cy="33831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184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AD4856C-80B8-884A-B620-0B9D3257D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first project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C0A28DD-0AC6-C749-9BB1-6EB7833F9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 brain is 1.3 dm^3</a:t>
            </a:r>
          </a:p>
          <a:p>
            <a:r>
              <a:rPr lang="en-US" dirty="0"/>
              <a:t>Intra-cellular  86% volume fraction (awake)</a:t>
            </a:r>
          </a:p>
          <a:p>
            <a:pPr marL="82296" indent="0">
              <a:buNone/>
            </a:pPr>
            <a:r>
              <a:rPr lang="en-US" dirty="0"/>
              <a:t>                        77% volume fraction (sleep)</a:t>
            </a:r>
          </a:p>
          <a:p>
            <a:r>
              <a:rPr lang="en-US" dirty="0"/>
              <a:t>Extra-cellular 14% volume fraction (awake)</a:t>
            </a:r>
          </a:p>
          <a:p>
            <a:pPr marL="82296" indent="0">
              <a:buNone/>
            </a:pPr>
            <a:r>
              <a:rPr lang="en-US" dirty="0"/>
              <a:t>		  23% volume fraction (sleep)</a:t>
            </a:r>
          </a:p>
          <a:p>
            <a:r>
              <a:rPr lang="en-US" dirty="0"/>
              <a:t>CSF volume 90-150 ml</a:t>
            </a:r>
          </a:p>
          <a:p>
            <a:endParaRPr lang="en-US" dirty="0"/>
          </a:p>
          <a:p>
            <a:r>
              <a:rPr lang="en-US" dirty="0"/>
              <a:t>CSF – extra-cellular fluid is in close contact (basically the same in equilibrium)</a:t>
            </a:r>
          </a:p>
          <a:p>
            <a:r>
              <a:rPr lang="en-US" dirty="0"/>
              <a:t>The volume change from awake to sleep is sudden</a:t>
            </a:r>
          </a:p>
          <a:p>
            <a:r>
              <a:rPr lang="en-US" dirty="0"/>
              <a:t>After the change, the CSF and extra-cellular fluid is not in equilibrium </a:t>
            </a:r>
          </a:p>
          <a:p>
            <a:r>
              <a:rPr lang="en-US" dirty="0"/>
              <a:t>How long does it take until equilibrium is reached? How much waste is removed from the extra-cellular space during the process?</a:t>
            </a:r>
          </a:p>
          <a:p>
            <a:r>
              <a:rPr lang="en-US" dirty="0"/>
              <a:t>Let us consider only diffusion</a:t>
            </a:r>
          </a:p>
        </p:txBody>
      </p:sp>
    </p:spTree>
    <p:extLst>
      <p:ext uri="{BB962C8B-B14F-4D97-AF65-F5344CB8AC3E}">
        <p14:creationId xmlns:p14="http://schemas.microsoft.com/office/powerpoint/2010/main" val="741376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FCE3890-613C-2B4A-AC9E-F238721C3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of a project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D657F9C-7748-234B-A317-0F767CFBB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week: </a:t>
            </a:r>
          </a:p>
          <a:p>
            <a:pPr lvl="1"/>
            <a:r>
              <a:rPr lang="en-US" dirty="0"/>
              <a:t>Introduction to the topic</a:t>
            </a:r>
          </a:p>
          <a:p>
            <a:pPr lvl="1"/>
            <a:r>
              <a:rPr lang="en-US" dirty="0"/>
              <a:t>Working with exercises related to the topic</a:t>
            </a:r>
          </a:p>
          <a:p>
            <a:r>
              <a:rPr lang="en-US" dirty="0"/>
              <a:t>Second week: </a:t>
            </a:r>
          </a:p>
          <a:p>
            <a:pPr lvl="1"/>
            <a:r>
              <a:rPr lang="en-US" dirty="0"/>
              <a:t>Presentation of solutions to exercises</a:t>
            </a:r>
          </a:p>
          <a:p>
            <a:pPr lvl="1"/>
            <a:r>
              <a:rPr lang="en-US" dirty="0"/>
              <a:t>Planning of the project, methodology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Third week: working with the project</a:t>
            </a:r>
          </a:p>
          <a:p>
            <a:r>
              <a:rPr lang="en-US" dirty="0"/>
              <a:t>Forth week: presentation, report writing.  </a:t>
            </a:r>
          </a:p>
        </p:txBody>
      </p:sp>
    </p:spTree>
    <p:extLst>
      <p:ext uri="{BB962C8B-B14F-4D97-AF65-F5344CB8AC3E}">
        <p14:creationId xmlns:p14="http://schemas.microsoft.com/office/powerpoint/2010/main" val="283714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D210731-493E-1A4B-A48B-416A0646E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for the first project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A4D1C4B-4DF2-0D47-9DCE-848A7D2A5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A97FDF2-6EC0-F84D-B2BA-C2D4402B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Waste clearance </a:t>
            </a:r>
            <a:r>
              <a:rPr lang="en-US"/>
              <a:t>during sleep (?)</a:t>
            </a:r>
            <a:br>
              <a:rPr lang="en-US"/>
            </a:br>
            <a:r>
              <a:rPr lang="en-US"/>
              <a:t>Background: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1B41D52-A46F-0649-96C1-F967D2CB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Very basic things are still not known when it comes to the brain´s function. Where are the sewers?</a:t>
            </a:r>
          </a:p>
          <a:p>
            <a:r>
              <a:rPr lang="en-US" dirty="0"/>
              <a:t>The brain´s weight is 1-2% that of the body, but it receives 20% of the cardiac output – it is hence a demanding organ </a:t>
            </a:r>
          </a:p>
          <a:p>
            <a:r>
              <a:rPr lang="en-US" dirty="0"/>
              <a:t>It runs on oxygen and glucose </a:t>
            </a:r>
          </a:p>
          <a:p>
            <a:r>
              <a:rPr lang="en-US" dirty="0"/>
              <a:t>Elsewhere in the body we have a lymphatic system that clears away waste from the extra-cellular matrix</a:t>
            </a:r>
          </a:p>
          <a:p>
            <a:r>
              <a:rPr lang="en-US" dirty="0"/>
              <a:t>There is no lymphatic system in the brain</a:t>
            </a:r>
          </a:p>
          <a:p>
            <a:r>
              <a:rPr lang="en-US" dirty="0"/>
              <a:t>Patients with Alzheimer´s and Parkinson´s diseases have accumulations of waste in the brain (Amyloid-beta, CSF-tau).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95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The greying of Europe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Cost of Alzheimer´s disease  in Europe amounts to about 1% of GDP and will increase</a:t>
            </a:r>
          </a:p>
          <a:p>
            <a:r>
              <a:rPr lang="en-US" sz="2400" dirty="0"/>
              <a:t>The disease develops over decades and early treatment has significant potential</a:t>
            </a:r>
          </a:p>
          <a:p>
            <a:r>
              <a:rPr lang="en-US" sz="2400" dirty="0"/>
              <a:t>Little effort spent by the computational or biomechanics community compared to sophisticated models that have been developed for cardiovascular diseases</a:t>
            </a:r>
          </a:p>
          <a:p>
            <a:r>
              <a:rPr lang="en-US" sz="2400" dirty="0"/>
              <a:t>The hallmark feature of the disease is accumulation of metabolic waste (amyloid beta, tau) (as is also common for other types of dementia)</a:t>
            </a:r>
          </a:p>
        </p:txBody>
      </p:sp>
    </p:spTree>
    <p:extLst>
      <p:ext uri="{BB962C8B-B14F-4D97-AF65-F5344CB8AC3E}">
        <p14:creationId xmlns:p14="http://schemas.microsoft.com/office/powerpoint/2010/main" val="285047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9608" y="75406"/>
            <a:ext cx="7498080" cy="11430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G-lymphatic system: the garbage truck of the brain</a:t>
            </a:r>
          </a:p>
        </p:txBody>
      </p:sp>
      <p:pic>
        <p:nvPicPr>
          <p:cNvPr id="6" name="Content Placeholder 5" descr="IJN-82310-F02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7" t="-3" r="15447" b="20958"/>
          <a:stretch/>
        </p:blipFill>
        <p:spPr>
          <a:xfrm>
            <a:off x="4174535" y="964591"/>
            <a:ext cx="6283152" cy="3179586"/>
          </a:xfrm>
        </p:spPr>
      </p:pic>
      <p:sp>
        <p:nvSpPr>
          <p:cNvPr id="3" name="TextBox 2"/>
          <p:cNvSpPr txBox="1"/>
          <p:nvPr/>
        </p:nvSpPr>
        <p:spPr>
          <a:xfrm>
            <a:off x="2616201" y="4112978"/>
            <a:ext cx="8051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new pathway: </a:t>
            </a:r>
          </a:p>
          <a:p>
            <a:r>
              <a:rPr lang="en-US" sz="1600" dirty="0"/>
              <a:t>    - the </a:t>
            </a:r>
            <a:r>
              <a:rPr lang="en-US" sz="1600" dirty="0" err="1"/>
              <a:t>paravascular</a:t>
            </a:r>
            <a:r>
              <a:rPr lang="en-US" sz="1600" dirty="0"/>
              <a:t> space that surrounds the arteries/arterioles are </a:t>
            </a:r>
          </a:p>
          <a:p>
            <a:r>
              <a:rPr lang="en-US" sz="1600" dirty="0"/>
              <a:t>      connected with the CSF that surrounds the brain. This space facilitate</a:t>
            </a:r>
          </a:p>
          <a:p>
            <a:r>
              <a:rPr lang="en-US" sz="1600" dirty="0"/>
              <a:t>      a bulk flow </a:t>
            </a:r>
            <a:r>
              <a:rPr lang="en-US" sz="1600" dirty="0">
                <a:solidFill>
                  <a:schemeClr val="tx2"/>
                </a:solidFill>
              </a:rPr>
              <a:t>(viscous flow)</a:t>
            </a:r>
          </a:p>
          <a:p>
            <a:r>
              <a:rPr lang="en-US" sz="1600" dirty="0"/>
              <a:t>    - the hydrostatic pressure gradient between the arterial and venous </a:t>
            </a:r>
          </a:p>
          <a:p>
            <a:r>
              <a:rPr lang="en-US" sz="1600" dirty="0"/>
              <a:t>      sites facilitate a bulk flow through the </a:t>
            </a:r>
            <a:r>
              <a:rPr lang="en-US" sz="1600" dirty="0" err="1"/>
              <a:t>interstitium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tx2"/>
                </a:solidFill>
              </a:rPr>
              <a:t>(porous flow)</a:t>
            </a:r>
          </a:p>
          <a:p>
            <a:r>
              <a:rPr lang="en-US" sz="1600" dirty="0"/>
              <a:t>    - the waste is then removed on the venous site </a:t>
            </a:r>
            <a:r>
              <a:rPr lang="en-US" sz="1600" dirty="0">
                <a:solidFill>
                  <a:schemeClr val="tx2"/>
                </a:solidFill>
              </a:rPr>
              <a:t>(viscous flow)</a:t>
            </a:r>
          </a:p>
          <a:p>
            <a:r>
              <a:rPr lang="en-US" sz="1600" dirty="0">
                <a:solidFill>
                  <a:schemeClr val="tx2"/>
                </a:solidFill>
              </a:rPr>
              <a:t>    - the G underlines the important role of the glia cells in this system</a:t>
            </a:r>
          </a:p>
        </p:txBody>
      </p:sp>
      <p:sp>
        <p:nvSpPr>
          <p:cNvPr id="5" name="Rectangle 4"/>
          <p:cNvSpPr/>
          <p:nvPr/>
        </p:nvSpPr>
        <p:spPr>
          <a:xfrm>
            <a:off x="3810000" y="6355385"/>
            <a:ext cx="6035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Nedergaard</a:t>
            </a:r>
            <a:r>
              <a:rPr lang="en-US" dirty="0"/>
              <a:t> M. Garbage truck of the brain. Science. 2013</a:t>
            </a:r>
          </a:p>
        </p:txBody>
      </p:sp>
    </p:spTree>
    <p:extLst>
      <p:ext uri="{BB962C8B-B14F-4D97-AF65-F5344CB8AC3E}">
        <p14:creationId xmlns:p14="http://schemas.microsoft.com/office/powerpoint/2010/main" val="1847954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Blausen_0896_Ventricles_Brain.pn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833" r="10" b="4119"/>
          <a:stretch/>
        </p:blipFill>
        <p:spPr>
          <a:xfrm>
            <a:off x="2959107" y="252548"/>
            <a:ext cx="6161740" cy="33264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9608" y="60978"/>
            <a:ext cx="749808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</a:rPr>
              <a:t>Overview of the </a:t>
            </a:r>
            <a:r>
              <a:rPr lang="en-US" sz="2800" dirty="0" err="1">
                <a:solidFill>
                  <a:schemeClr val="tx2"/>
                </a:solidFill>
              </a:rPr>
              <a:t>poro</a:t>
            </a:r>
            <a:r>
              <a:rPr lang="en-US" sz="2800" dirty="0">
                <a:solidFill>
                  <a:schemeClr val="tx2"/>
                </a:solidFill>
              </a:rPr>
              <a:t>-elastic brain</a:t>
            </a:r>
          </a:p>
        </p:txBody>
      </p:sp>
      <p:pic>
        <p:nvPicPr>
          <p:cNvPr id="11" name="vegard400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9100" y="3309239"/>
            <a:ext cx="7499350" cy="309403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912729" y="5531515"/>
            <a:ext cx="40239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Simulation: </a:t>
            </a:r>
            <a:r>
              <a:rPr lang="en-US" dirty="0" err="1"/>
              <a:t>Vegard</a:t>
            </a:r>
            <a:r>
              <a:rPr lang="en-US" dirty="0"/>
              <a:t> </a:t>
            </a:r>
            <a:r>
              <a:rPr lang="en-US" dirty="0" err="1"/>
              <a:t>Vinje</a:t>
            </a:r>
            <a:r>
              <a:rPr lang="en-US" dirty="0"/>
              <a:t>, </a:t>
            </a:r>
          </a:p>
          <a:p>
            <a:r>
              <a:rPr lang="en-US" dirty="0"/>
              <a:t>volume changes:  A few percent </a:t>
            </a:r>
            <a:r>
              <a:rPr lang="en-US" dirty="0" err="1"/>
              <a:t>wrt</a:t>
            </a:r>
            <a:r>
              <a:rPr lang="en-US" dirty="0"/>
              <a:t> CSF </a:t>
            </a:r>
          </a:p>
          <a:p>
            <a:r>
              <a:rPr lang="en-US" dirty="0"/>
              <a:t>volume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43326" y="3183621"/>
            <a:ext cx="1997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Phase contrast MRI</a:t>
            </a:r>
          </a:p>
          <a:p>
            <a:r>
              <a:rPr lang="en-US" dirty="0">
                <a:solidFill>
                  <a:schemeClr val="bg1"/>
                </a:solidFill>
              </a:rPr>
              <a:t> (CSF velocities) </a:t>
            </a:r>
          </a:p>
        </p:txBody>
      </p:sp>
    </p:spTree>
    <p:extLst>
      <p:ext uri="{BB962C8B-B14F-4D97-AF65-F5344CB8AC3E}">
        <p14:creationId xmlns:p14="http://schemas.microsoft.com/office/powerpoint/2010/main" val="347936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FE442D4-0D9D-B74D-87E1-F44D1ACA8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sleep?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B47B7E5-AA7A-1945-989F-BF27A8E03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24 hour cycle on earth makes species adapt (eyes important during the day, ears at night)</a:t>
            </a:r>
          </a:p>
          <a:p>
            <a:r>
              <a:rPr lang="en-US" dirty="0"/>
              <a:t>It is always a demand to reduce the energy costs</a:t>
            </a:r>
          </a:p>
          <a:p>
            <a:r>
              <a:rPr lang="en-US" dirty="0"/>
              <a:t>It makes sense to relax at night</a:t>
            </a:r>
          </a:p>
          <a:p>
            <a:r>
              <a:rPr lang="en-US" dirty="0"/>
              <a:t>However, why become “unconscious”?</a:t>
            </a:r>
          </a:p>
          <a:p>
            <a:r>
              <a:rPr lang="en-US" dirty="0"/>
              <a:t>It is common among all species!</a:t>
            </a:r>
          </a:p>
          <a:p>
            <a:r>
              <a:rPr lang="en-US" dirty="0"/>
              <a:t>It affects many species, but very clear waves occur in the brain </a:t>
            </a:r>
          </a:p>
        </p:txBody>
      </p:sp>
    </p:spTree>
    <p:extLst>
      <p:ext uri="{BB962C8B-B14F-4D97-AF65-F5344CB8AC3E}">
        <p14:creationId xmlns:p14="http://schemas.microsoft.com/office/powerpoint/2010/main" val="86015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sleep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942" b="-11942"/>
          <a:stretch/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>
                <a:solidFill>
                  <a:schemeClr val="tx2"/>
                </a:solidFill>
              </a:rPr>
              <a:t>The </a:t>
            </a:r>
            <a:r>
              <a:rPr lang="en-US" sz="3200" err="1">
                <a:solidFill>
                  <a:schemeClr val="tx2"/>
                </a:solidFill>
              </a:rPr>
              <a:t>glymphatic</a:t>
            </a:r>
            <a:r>
              <a:rPr lang="en-US" sz="3200">
                <a:solidFill>
                  <a:schemeClr val="tx2"/>
                </a:solidFill>
              </a:rPr>
              <a:t> system is hyperactive during sleep because the extracellular volume increases </a:t>
            </a:r>
          </a:p>
        </p:txBody>
      </p:sp>
      <p:sp>
        <p:nvSpPr>
          <p:cNvPr id="9" name="Rectangle 8"/>
          <p:cNvSpPr/>
          <p:nvPr/>
        </p:nvSpPr>
        <p:spPr>
          <a:xfrm>
            <a:off x="3217188" y="6051928"/>
            <a:ext cx="51648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aseline="30000"/>
              <a:t>3 </a:t>
            </a:r>
            <a:r>
              <a:rPr lang="en-US" baseline="30000" err="1"/>
              <a:t>kDa</a:t>
            </a:r>
            <a:r>
              <a:rPr lang="en-US" baseline="30000"/>
              <a:t> Texas Red Dextran typically penetrated 100-200 </a:t>
            </a:r>
            <a:r>
              <a:rPr lang="en-US" baseline="30000" err="1"/>
              <a:t>μm</a:t>
            </a:r>
            <a:r>
              <a:rPr lang="en-US" baseline="30000"/>
              <a:t> in about 20 minutes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60739" y="5449526"/>
            <a:ext cx="69175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Xie</a:t>
            </a:r>
            <a:r>
              <a:rPr lang="en-US"/>
              <a:t>, Lulu, et al. "Sleep drives metabolite clearance from the adult brain." </a:t>
            </a:r>
          </a:p>
          <a:p>
            <a:r>
              <a:rPr lang="en-US"/>
              <a:t>Science 2013</a:t>
            </a:r>
          </a:p>
        </p:txBody>
      </p:sp>
    </p:spTree>
    <p:extLst>
      <p:ext uri="{BB962C8B-B14F-4D97-AF65-F5344CB8AC3E}">
        <p14:creationId xmlns:p14="http://schemas.microsoft.com/office/powerpoint/2010/main" val="5779667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818</Words>
  <Application>Microsoft Macintosh PowerPoint</Application>
  <PresentationFormat>Widescreen</PresentationFormat>
  <Paragraphs>81</Paragraphs>
  <Slides>13</Slides>
  <Notes>3</Notes>
  <HiddenSlides>1</HiddenSlides>
  <MMClips>1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13</vt:i4>
      </vt:variant>
    </vt:vector>
  </HeadingPairs>
  <TitlesOfParts>
    <vt:vector size="19" baseType="lpstr">
      <vt:lpstr>Alegreya ExtraBold</vt:lpstr>
      <vt:lpstr>Calibri</vt:lpstr>
      <vt:lpstr>Gill Sans MT</vt:lpstr>
      <vt:lpstr>Verdana</vt:lpstr>
      <vt:lpstr>Wingdings 2</vt:lpstr>
      <vt:lpstr>Solstice</vt:lpstr>
      <vt:lpstr>Mek3700 / Mek4700</vt:lpstr>
      <vt:lpstr>Timeline of a project</vt:lpstr>
      <vt:lpstr>Groups for the first project</vt:lpstr>
      <vt:lpstr>Waste clearance during sleep (?) Background:</vt:lpstr>
      <vt:lpstr>The greying of Europe</vt:lpstr>
      <vt:lpstr>G-lymphatic system: the garbage truck of the brain</vt:lpstr>
      <vt:lpstr>Overview of the poro-elastic brain</vt:lpstr>
      <vt:lpstr>Why do we sleep?</vt:lpstr>
      <vt:lpstr>The glymphatic system is hyperactive during sleep because the extracellular volume increases </vt:lpstr>
      <vt:lpstr>Dementia is associated with sleep disorders and accumulation of toxic metabolic waste -- the effect of sleep on waste clearance from the human brain is not understood</vt:lpstr>
      <vt:lpstr>24 patients underwent gMRI to assess molecular clearance from the brain</vt:lpstr>
      <vt:lpstr>PowerPoint-presentasjon</vt:lpstr>
      <vt:lpstr>The first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Mek3700 / Mek4700</dc:title>
  <dc:creator>Microsoft Office User</dc:creator>
  <cp:lastModifiedBy>Microsoft Office User</cp:lastModifiedBy>
  <cp:revision>6</cp:revision>
  <dcterms:created xsi:type="dcterms:W3CDTF">2021-12-07T11:46:30Z</dcterms:created>
  <dcterms:modified xsi:type="dcterms:W3CDTF">2022-01-10T10:24:20Z</dcterms:modified>
</cp:coreProperties>
</file>

<file path=docProps/thumbnail.jpeg>
</file>